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4F9"/>
    <a:srgbClr val="BE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F1C-49B4-A8D0-F3047323405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C-49B4-A8D0-F3047323405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F1C-49B4-A8D0-F30473234056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C-49B4-A8D0-F30473234056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0C3-40C8-ABFC-5F9EDA1DF8AC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C3-40C8-ABFC-5F9EDA1DF8AC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F1C-49B4-A8D0-F30473234056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C-49B4-A8D0-F30473234056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F1C-49B4-A8D0-F30473234056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C-49B4-A8D0-F30473234056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0C3-40C8-ABFC-5F9EDA1DF8AC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C3-40C8-ABFC-5F9EDA1DF8AC}"/>
                </c:ext>
              </c:extLst>
            </c:dLbl>
            <c:dLbl>
              <c:idx val="5"/>
              <c:layout>
                <c:manualLayout>
                  <c:x val="-0.3539518856272364"/>
                  <c:y val="4.8989898989898986E-2"/>
                </c:manualLayout>
              </c:layout>
              <c:tx>
                <c:rich>
                  <a:bodyPr/>
                  <a:lstStyle/>
                  <a:p>
                    <a:fld id="{DBB4141F-A962-4014-BB35-D3769901760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C3-40C8-ABFC-5F9EDA1DF8A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0A5D9193-56A0-400B-8155-DF0AC978E4F4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F1C-49B4-A8D0-F30473234056}"/>
                </c:ext>
              </c:extLst>
            </c:dLbl>
            <c:dLbl>
              <c:idx val="8"/>
              <c:layout>
                <c:manualLayout>
                  <c:x val="0.25624864196584085"/>
                  <c:y val="0.237055025679975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1C-49B4-A8D0-F30473234056}"/>
                </c:ext>
              </c:extLst>
            </c:dLbl>
            <c:dLbl>
              <c:idx val="9"/>
              <c:layout>
                <c:manualLayout>
                  <c:x val="0.26490031520967439"/>
                  <c:y val="1.21863606684108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1C-49B4-A8D0-F30473234056}"/>
                </c:ext>
              </c:extLst>
            </c:dLbl>
            <c:dLbl>
              <c:idx val="10"/>
              <c:layout>
                <c:manualLayout>
                  <c:x val="0.23251229982941396"/>
                  <c:y val="9.95520115453772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1C-49B4-A8D0-F30473234056}"/>
                </c:ext>
              </c:extLst>
            </c:dLbl>
            <c:dLbl>
              <c:idx val="11"/>
              <c:layout>
                <c:manualLayout>
                  <c:x val="0.2214581597664006"/>
                  <c:y val="0.168468675126413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C3-40C8-ABFC-5F9EDA1DF8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Лист2!$I$2:$I$13</c:f>
              <c:strCache>
                <c:ptCount val="12"/>
                <c:pt idx="0">
                  <c:v>православие</c:v>
                </c:pt>
                <c:pt idx="1">
                  <c:v> верят в Бога, но конкретную религию не исповедуют</c:v>
                </c:pt>
                <c:pt idx="2">
                  <c:v>атеизм</c:v>
                </c:pt>
                <c:pt idx="3">
                  <c:v>ислам</c:v>
                </c:pt>
                <c:pt idx="4">
                  <c:v>христианство, но не считают себя ни православными, ни католиками, ни протестантами</c:v>
                </c:pt>
                <c:pt idx="5">
                  <c:v>поклоняются богам и силам природы</c:v>
                </c:pt>
                <c:pt idx="6">
                  <c:v>буддизм </c:v>
                </c:pt>
                <c:pt idx="7">
                  <c:v>старообрядцы</c:v>
                </c:pt>
                <c:pt idx="8">
                  <c:v>протестанты</c:v>
                </c:pt>
                <c:pt idx="9">
                  <c:v>индуисты и кришнаиты</c:v>
                </c:pt>
                <c:pt idx="10">
                  <c:v>католики</c:v>
                </c:pt>
                <c:pt idx="11">
                  <c:v>иудеи</c:v>
                </c:pt>
              </c:strCache>
            </c:strRef>
          </c:cat>
          <c:val>
            <c:numRef>
              <c:f>Лист2!$J$2:$J$13</c:f>
              <c:numCache>
                <c:formatCode>0%</c:formatCode>
                <c:ptCount val="12"/>
                <c:pt idx="0">
                  <c:v>0.41</c:v>
                </c:pt>
                <c:pt idx="1">
                  <c:v>0.25</c:v>
                </c:pt>
                <c:pt idx="2">
                  <c:v>0.13</c:v>
                </c:pt>
                <c:pt idx="3" formatCode="0.00%">
                  <c:v>6.5000000000000002E-2</c:v>
                </c:pt>
                <c:pt idx="4" formatCode="0.00%">
                  <c:v>5.6000000000000001E-2</c:v>
                </c:pt>
                <c:pt idx="5" formatCode="0.00%">
                  <c:v>1.2E-2</c:v>
                </c:pt>
                <c:pt idx="6" formatCode="0.00%">
                  <c:v>4.0000000000000001E-3</c:v>
                </c:pt>
                <c:pt idx="7" formatCode="0.00%">
                  <c:v>2E-3</c:v>
                </c:pt>
                <c:pt idx="8" formatCode="0.00%">
                  <c:v>2E-3</c:v>
                </c:pt>
                <c:pt idx="9" formatCode="0.00%">
                  <c:v>1E-3</c:v>
                </c:pt>
                <c:pt idx="10" formatCode="0.00%">
                  <c:v>1E-3</c:v>
                </c:pt>
                <c:pt idx="11" formatCode="0.00%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C3-40C8-ABFC-5F9EDA1DF8A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9FC2-915D-4451-BDDE-E9692D1B3C84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9B7C-1B4A-4B8D-8995-A897995933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9FC2-915D-4451-BDDE-E9692D1B3C84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9B7C-1B4A-4B8D-8995-A897995933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9FC2-915D-4451-BDDE-E9692D1B3C84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9B7C-1B4A-4B8D-8995-A897995933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9FC2-915D-4451-BDDE-E9692D1B3C84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9B7C-1B4A-4B8D-8995-A897995933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9FC2-915D-4451-BDDE-E9692D1B3C84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9B7C-1B4A-4B8D-8995-A897995933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9FC2-915D-4451-BDDE-E9692D1B3C84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9B7C-1B4A-4B8D-8995-A897995933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9FC2-915D-4451-BDDE-E9692D1B3C84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9B7C-1B4A-4B8D-8995-A897995933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9FC2-915D-4451-BDDE-E9692D1B3C84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9B7C-1B4A-4B8D-8995-A897995933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9FC2-915D-4451-BDDE-E9692D1B3C84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9B7C-1B4A-4B8D-8995-A897995933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9FC2-915D-4451-BDDE-E9692D1B3C84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9B7C-1B4A-4B8D-8995-A897995933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9FC2-915D-4451-BDDE-E9692D1B3C84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9B7C-1B4A-4B8D-8995-A897995933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A9FC2-915D-4451-BDDE-E9692D1B3C84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9B7C-1B4A-4B8D-8995-A8979959330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есплатное фото Маленькие дети обманывают или лечат на хэллоуин">
            <a:extLst>
              <a:ext uri="{FF2B5EF4-FFF2-40B4-BE49-F238E27FC236}">
                <a16:creationId xmlns:a16="http://schemas.microsoft.com/office/drawing/2014/main" id="{7698C556-8DAC-3C23-DFD2-C43348F4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0" y="5086192"/>
            <a:ext cx="9763034" cy="1569660"/>
            <a:chOff x="0" y="5086192"/>
            <a:chExt cx="9763034" cy="156966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5086192"/>
              <a:ext cx="97630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Arial Narrow" pitchFamily="34" charset="0"/>
                </a:rPr>
                <a:t>«Гуманизм как сущностная характеристика духовно-нравственной культуры народов России»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4282" y="6286520"/>
              <a:ext cx="41072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Arial Narrow" pitchFamily="34" charset="0"/>
                </a:rPr>
                <a:t>Подготовил: учитель истории Ярцев И.С.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BEF2F8"/>
            </a:gs>
            <a:gs pos="66000">
              <a:srgbClr val="BEF2F8">
                <a:alpha val="9000"/>
              </a:srgbClr>
            </a:gs>
            <a:gs pos="9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сплатное векторное изображение Нарисованная рукой иллюстрация понимания плоского дизайна">
            <a:extLst>
              <a:ext uri="{FF2B5EF4-FFF2-40B4-BE49-F238E27FC236}">
                <a16:creationId xmlns:a16="http://schemas.microsoft.com/office/drawing/2014/main" id="{AEB6C2A4-1F43-E83D-4D39-6A3020A7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7587"/>
            <a:ext cx="7272808" cy="591953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AutoShape 2" descr="https://top-fon.com/uploads/posts/2023-01/1674894720_top-fon-com-p-fon-dlya-prezentatsii-lampochka-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64291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 Narrow" pitchFamily="34" charset="0"/>
              </a:rPr>
              <a:t>Основные  идеи и принципы, виды  гуманизма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28926-CA96-D309-D7F5-B575C6FF03BF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Идеи и принципы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6" name="AutoShape 2" descr="https://i.pinimg.com/originals/a5/11/4a/a5114a93c3989400774dc63384049ff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top-fon.com/uploads/posts/2023-01/1675166012_top-fon-com-p-fon-dlya-prezentatsii-volonterskoe-dvizhen-7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1714488"/>
            <a:ext cx="5214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Высшей ценностью является человеческая жизнь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Любой человек имеет право и возможность для развития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Каждый  дееспособный человек несет ответственность за свои решения и поступки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В своих действиях люди должны руководствоваться общепринятыми принципами морали, нравственности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Человек имеет право на счастье и благополучие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Каждый человек должен иметь возможность самореализации и принесения пользы обществу</a:t>
            </a: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B60D-24D7-9C5E-BC4F-52F3AD012573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 descr="Бесплатное векторное изображение Всеобщая декларация прав человека иллюстрации концепции">
            <a:extLst>
              <a:ext uri="{FF2B5EF4-FFF2-40B4-BE49-F238E27FC236}">
                <a16:creationId xmlns:a16="http://schemas.microsoft.com/office/drawing/2014/main" id="{F2A1853B-4D76-BAA5-637A-B361F3E9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629914" cy="24180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Виды гуманизма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6" name="AutoShape 2" descr="https://i.pinimg.com/originals/a5/11/4a/a5114a93c3989400774dc63384049ff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top-fon.com/uploads/posts/2023-01/1675166012_top-fon-com-p-fon-dlya-prezentatsii-volonterskoe-dvizhen-7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000108"/>
            <a:ext cx="8858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b="1" dirty="0"/>
              <a:t>Классический</a:t>
            </a:r>
            <a:r>
              <a:rPr lang="ru-RU" dirty="0"/>
              <a:t> – древние гуманистические идеи (реанимирован в эпоху Возрождения философами (</a:t>
            </a:r>
            <a:r>
              <a:rPr lang="ru-RU" dirty="0" err="1"/>
              <a:t>Монтен</a:t>
            </a:r>
            <a:r>
              <a:rPr lang="ru-RU" dirty="0"/>
              <a:t>, </a:t>
            </a:r>
            <a:r>
              <a:rPr lang="ru-RU" dirty="0" err="1"/>
              <a:t>Бокаччо</a:t>
            </a:r>
            <a:r>
              <a:rPr lang="ru-RU" dirty="0"/>
              <a:t>, Бэкон, Петрарка, Томас Мор и Эразм </a:t>
            </a:r>
            <a:r>
              <a:rPr lang="ru-RU" dirty="0" err="1"/>
              <a:t>Роттердамский</a:t>
            </a:r>
            <a:r>
              <a:rPr lang="ru-RU" dirty="0"/>
              <a:t>);</a:t>
            </a:r>
          </a:p>
          <a:p>
            <a:r>
              <a:rPr lang="ru-RU" b="1" dirty="0"/>
              <a:t>Теистический </a:t>
            </a:r>
            <a:r>
              <a:rPr lang="ru-RU" dirty="0"/>
              <a:t>–мировоззрение христианских и современных теологов, предполагается спасение человека через Бога;</a:t>
            </a:r>
          </a:p>
          <a:p>
            <a:r>
              <a:rPr lang="ru-RU" b="1" dirty="0"/>
              <a:t>Атеистический</a:t>
            </a:r>
            <a:r>
              <a:rPr lang="ru-RU" dirty="0"/>
              <a:t> – гуманизм, которые основан на философии Жан-Поля Сартра (Человек сам решает свою судьбу, он может реализовать себя, раскрыть свою сущность только в процессе поиска цели вне самого себя.);</a:t>
            </a:r>
          </a:p>
          <a:p>
            <a:r>
              <a:rPr lang="ru-RU" b="1" dirty="0"/>
              <a:t>Коммунистический </a:t>
            </a:r>
            <a:r>
              <a:rPr lang="ru-RU" dirty="0"/>
              <a:t>– убеждения марксистов (требует уважения, активной помощи, любви по отношению ко всем людям, исходя из того, что каждый индивид в равной мере имеет право на счастье);</a:t>
            </a:r>
          </a:p>
          <a:p>
            <a:r>
              <a:rPr lang="ru-RU" b="1" dirty="0"/>
              <a:t>Научный</a:t>
            </a:r>
            <a:r>
              <a:rPr lang="ru-RU" dirty="0"/>
              <a:t> – высшей ценностью гуманизма считается человеческая личность;</a:t>
            </a:r>
          </a:p>
          <a:p>
            <a:r>
              <a:rPr lang="ru-RU" b="1" dirty="0"/>
              <a:t>Нормативный</a:t>
            </a:r>
            <a:r>
              <a:rPr lang="ru-RU" dirty="0"/>
              <a:t> – это мировоззрение подразумевает, что общество должно считать нормой своего функционирования удовлетворение человеческих потребностей.</a:t>
            </a:r>
          </a:p>
          <a:p>
            <a:endParaRPr lang="ru-RU" dirty="0"/>
          </a:p>
          <a:p>
            <a:r>
              <a:rPr lang="ru-RU" dirty="0"/>
              <a:t>По классификации Ю. Н. </a:t>
            </a:r>
            <a:r>
              <a:rPr lang="ru-RU" dirty="0" err="1"/>
              <a:t>Харари</a:t>
            </a:r>
            <a:r>
              <a:rPr lang="ru-RU" dirty="0"/>
              <a:t> есть 3 вида гуманизма: </a:t>
            </a:r>
          </a:p>
          <a:p>
            <a:r>
              <a:rPr lang="ru-RU" b="1" dirty="0"/>
              <a:t>либеральный </a:t>
            </a:r>
            <a:r>
              <a:rPr lang="ru-RU" dirty="0"/>
              <a:t>(высшая ценность в каждом отдельном человеке), </a:t>
            </a:r>
          </a:p>
          <a:p>
            <a:r>
              <a:rPr lang="ru-RU" b="1" dirty="0"/>
              <a:t>социалистический</a:t>
            </a:r>
            <a:r>
              <a:rPr lang="ru-RU" dirty="0"/>
              <a:t> (высшая ценность – это коллектив), </a:t>
            </a:r>
          </a:p>
          <a:p>
            <a:r>
              <a:rPr lang="ru-RU" b="1" dirty="0"/>
              <a:t>эволюционный </a:t>
            </a:r>
            <a:r>
              <a:rPr lang="ru-RU" dirty="0"/>
              <a:t>(ценность представляет человек разумный).</a:t>
            </a: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E896-3A01-E497-C8C7-501A19BC1C97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BEF2F8"/>
            </a:gs>
            <a:gs pos="66000">
              <a:srgbClr val="BEF2F8">
                <a:alpha val="9000"/>
              </a:srgbClr>
            </a:gs>
            <a:gs pos="9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847104-B4D0-D20B-7E15-7B5AF98E6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632847" cy="57211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530" name="AutoShape 2" descr="https://top-fon.com/uploads/posts/2023-01/1674894720_top-fon-com-p-fon-dlya-prezentatsii-lampochka-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7937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 Narrow" pitchFamily="34" charset="0"/>
              </a:rPr>
              <a:t>Гуманистическое содержание современного права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089BF-1267-3D17-5725-2F90B70C7855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Принципы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6" name="AutoShape 2" descr="https://i.pinimg.com/originals/a5/11/4a/a5114a93c3989400774dc63384049ff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top-fon.com/uploads/posts/2023-01/1675166012_top-fon-com-p-fon-dlya-prezentatsii-volonterskoe-dvizhen-7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948690"/>
            <a:ext cx="64293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Основами гуманистического содержания права являются принципы: </a:t>
            </a:r>
          </a:p>
          <a:p>
            <a:endParaRPr lang="ru-RU" b="1" dirty="0">
              <a:latin typeface="Arial Narrow" pitchFamily="34" charset="0"/>
            </a:endParaRPr>
          </a:p>
          <a:p>
            <a:r>
              <a:rPr lang="ru-RU" b="1" dirty="0">
                <a:latin typeface="Arial Narrow" pitchFamily="34" charset="0"/>
              </a:rPr>
              <a:t> - уважения человеческого достоинства - </a:t>
            </a:r>
            <a:r>
              <a:rPr lang="ru-RU" dirty="0">
                <a:latin typeface="Arial Narrow" pitchFamily="34" charset="0"/>
              </a:rPr>
              <a:t>признание внутренней</a:t>
            </a:r>
          </a:p>
          <a:p>
            <a:r>
              <a:rPr lang="ru-RU" dirty="0">
                <a:latin typeface="Arial Narrow" pitchFamily="34" charset="0"/>
              </a:rPr>
              <a:t>ценности любого человека как равноправного члена общества независимо от его “внешних”качеств – заслуг, происхождения, возраста, пола, национальности, психического или  физического состояния </a:t>
            </a:r>
            <a:endParaRPr lang="ru-RU" b="1" dirty="0">
              <a:latin typeface="Arial Narrow" pitchFamily="34" charset="0"/>
            </a:endParaRPr>
          </a:p>
          <a:p>
            <a:r>
              <a:rPr lang="ru-RU" b="1" dirty="0">
                <a:latin typeface="Arial Narrow" pitchFamily="34" charset="0"/>
              </a:rPr>
              <a:t> - свободы личности - </a:t>
            </a:r>
            <a:r>
              <a:rPr lang="ru-RU" dirty="0">
                <a:latin typeface="Arial Narrow" pitchFamily="34" charset="0"/>
              </a:rPr>
              <a:t>возможность выбора гражданами государства и страны, образа жизни, деятельности и проч.</a:t>
            </a:r>
            <a:endParaRPr lang="ru-RU" b="1" dirty="0">
              <a:latin typeface="Arial Narrow" pitchFamily="34" charset="0"/>
            </a:endParaRPr>
          </a:p>
          <a:p>
            <a:r>
              <a:rPr lang="ru-RU" b="1" dirty="0">
                <a:latin typeface="Arial Narrow" pitchFamily="34" charset="0"/>
              </a:rPr>
              <a:t> - равенства перед законом  - </a:t>
            </a:r>
            <a:r>
              <a:rPr lang="ru-RU" dirty="0">
                <a:latin typeface="Arial Narrow" pitchFamily="34" charset="0"/>
              </a:rPr>
              <a:t>все граждане равны перед законом независимо от их расы, национальности, пола, места жительства, положения в обществе, религиозных и политических убеждений.</a:t>
            </a:r>
            <a:endParaRPr lang="ru-RU" b="1" dirty="0">
              <a:latin typeface="Arial Narrow" pitchFamily="34" charset="0"/>
            </a:endParaRPr>
          </a:p>
          <a:p>
            <a:r>
              <a:rPr lang="ru-RU" b="1" dirty="0">
                <a:latin typeface="Arial Narrow" pitchFamily="34" charset="0"/>
              </a:rPr>
              <a:t> - справедливости  - </a:t>
            </a:r>
            <a:r>
              <a:rPr lang="ru-RU" dirty="0">
                <a:latin typeface="Arial Narrow" pitchFamily="34" charset="0"/>
              </a:rPr>
              <a:t>каждый человек должен получать то, на что он имеет право, а не на что может претендовать только благодаря своему положению или состоянию</a:t>
            </a:r>
            <a:endParaRPr lang="ru-RU" b="1" dirty="0">
              <a:latin typeface="Arial Narrow" pitchFamily="34" charset="0"/>
            </a:endParaRPr>
          </a:p>
          <a:p>
            <a:r>
              <a:rPr lang="ru-RU" b="1" dirty="0">
                <a:latin typeface="Arial Narrow" pitchFamily="34" charset="0"/>
              </a:rPr>
              <a:t> - безопасности  - </a:t>
            </a:r>
            <a:r>
              <a:rPr lang="ru-RU" dirty="0">
                <a:latin typeface="Arial Narrow" pitchFamily="34" charset="0"/>
              </a:rPr>
              <a:t> правила, обеспечивающие выживание человека в окружающем мире</a:t>
            </a:r>
            <a:endParaRPr lang="ru-RU" b="1" dirty="0">
              <a:latin typeface="Arial Narrow" pitchFamily="34" charset="0"/>
            </a:endParaRPr>
          </a:p>
          <a:p>
            <a:r>
              <a:rPr lang="ru-RU" b="1" dirty="0">
                <a:latin typeface="Arial Narrow" pitchFamily="34" charset="0"/>
              </a:rPr>
              <a:t> -  социальной ответственности</a:t>
            </a:r>
            <a:r>
              <a:rPr lang="ru-RU" dirty="0">
                <a:latin typeface="Arial Narrow" pitchFamily="34" charset="0"/>
              </a:rPr>
              <a:t> - в процессе принятия решений учитываются не только интересы отдельных людей, но и интересы, ценности и цели широких социальных групп и общества в целом.</a:t>
            </a:r>
          </a:p>
        </p:txBody>
      </p:sp>
      <p:pic>
        <p:nvPicPr>
          <p:cNvPr id="25608" name="Picture 8" descr="https://sneg.top/uploads/posts/2023-04/1680730178_sneg-top-p-kartinki-pomoshch-lyudyam-instagram-11.jpg"/>
          <p:cNvPicPr>
            <a:picLocks noChangeAspect="1" noChangeArrowheads="1"/>
          </p:cNvPicPr>
          <p:nvPr/>
        </p:nvPicPr>
        <p:blipFill>
          <a:blip r:embed="rId2" cstate="print"/>
          <a:srcRect l="22414"/>
          <a:stretch>
            <a:fillRect/>
          </a:stretch>
        </p:blipFill>
        <p:spPr bwMode="auto">
          <a:xfrm>
            <a:off x="6643702" y="2000240"/>
            <a:ext cx="2500298" cy="322262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9F87-6CC1-C820-B382-18C4FB8B0C7F}"/>
              </a:ext>
            </a:extLst>
          </p:cNvPr>
          <p:cNvSpPr txBox="1"/>
          <p:nvPr/>
        </p:nvSpPr>
        <p:spPr>
          <a:xfrm>
            <a:off x="6084168" y="6547217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Гуманистические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 основы Российского права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6" name="AutoShape 2" descr="https://i.pinimg.com/originals/a5/11/4a/a5114a93c3989400774dc63384049ff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top-fon.com/uploads/posts/2023-01/1675166012_top-fon-com-p-fon-dlya-prezentatsii-volonterskoe-dvizhen-7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s://worldbooks.ch/upload/iblock/03a/03ab63dcade5ca26405f8a718deeb874.jpg"/>
          <p:cNvPicPr>
            <a:picLocks noChangeAspect="1" noChangeArrowheads="1"/>
          </p:cNvPicPr>
          <p:nvPr/>
        </p:nvPicPr>
        <p:blipFill>
          <a:blip r:embed="rId2" cstate="print"/>
          <a:srcRect l="19161" t="3593" r="17964"/>
          <a:stretch>
            <a:fillRect/>
          </a:stretch>
        </p:blipFill>
        <p:spPr bwMode="auto">
          <a:xfrm>
            <a:off x="6215074" y="1357298"/>
            <a:ext cx="2500330" cy="38337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225689"/>
            <a:ext cx="57864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Гуманистические основы Российского права закрепляются в высшем нормативном правовом акте  Российской Федерации – Конституции.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Согласно Конституции РФ: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u="sng" dirty="0">
                <a:latin typeface="Arial Narrow" pitchFamily="34" charset="0"/>
              </a:rPr>
              <a:t>Человек, его права и свободы – высшая ценность</a:t>
            </a:r>
          </a:p>
          <a:p>
            <a:endParaRPr lang="ru-RU" u="sng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В  Конституции и законах закреплены  права  и свободы, согласно общепризнанным нормам международного права, а также права и свободы, вытекающих из естественного права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Прописаны  запреты любых действий, нарушающих или ущемляющих права и свободы, предусмотрено создание условий для их реализации людьми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Предусмотрены действия по  восстановлению нарушенного права или недопущению такого нарушения; создание соответствующих правовых гарантий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E560C-F5BB-9E0F-3EBB-FC65B9B80C06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BEF2F8"/>
            </a:gs>
            <a:gs pos="66000">
              <a:srgbClr val="BEF2F8">
                <a:alpha val="9000"/>
              </a:srgbClr>
            </a:gs>
            <a:gs pos="9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5FE9E5-C9A9-8E0E-88CC-04D2B3D1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14570"/>
            <a:ext cx="6768752" cy="571524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530" name="AutoShape 2" descr="https://top-fon.com/uploads/posts/2023-01/1674894720_top-fon-com-p-fon-dlya-prezentatsii-lampochka-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48420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 Narrow" pitchFamily="34" charset="0"/>
              </a:rPr>
              <a:t>Гуманизм в культуре народов России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0894A-8AF5-8787-5728-18B09C7350CD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Конфессии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6" name="AutoShape 2" descr="https://i.pinimg.com/originals/a5/11/4a/a5114a93c3989400774dc63384049ff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top-fon.com/uploads/posts/2023-01/1675166012_top-fon-com-p-fon-dlya-prezentatsii-volonterskoe-dvizhen-7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42984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По данным всероссийского исследования «Атлас религий и национальностей», проведённого исследовательской службой «Среда» в августе 2012 года в 79 из 83 субъектов РФ, религиозность у россиян, общая численность которых 143,2 </a:t>
            </a:r>
            <a:r>
              <a:rPr lang="ru-RU" dirty="0" err="1">
                <a:latin typeface="Arial Narrow" pitchFamily="34" charset="0"/>
              </a:rPr>
              <a:t>млн</a:t>
            </a:r>
            <a:r>
              <a:rPr lang="ru-RU" dirty="0">
                <a:latin typeface="Arial Narrow" pitchFamily="34" charset="0"/>
              </a:rPr>
              <a:t> человек, распределилась так  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22710006"/>
              </p:ext>
            </p:extLst>
          </p:nvPr>
        </p:nvGraphicFramePr>
        <p:xfrm>
          <a:off x="214282" y="2143116"/>
          <a:ext cx="8606190" cy="442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499C50-D9F9-B1C0-6F8C-889610BF8BBE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587C2-67A5-A657-57D4-E570D52FF4F0}"/>
              </a:ext>
            </a:extLst>
          </p:cNvPr>
          <p:cNvSpPr txBox="1"/>
          <p:nvPr/>
        </p:nvSpPr>
        <p:spPr>
          <a:xfrm>
            <a:off x="2339752" y="2934286"/>
            <a:ext cx="504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itchFamily="34" charset="0"/>
              </a:rPr>
              <a:t>5,6%</a:t>
            </a:r>
            <a:endParaRPr lang="ru-RU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Христианство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6" name="AutoShape 2" descr="https://i.pinimg.com/originals/a5/11/4a/a5114a93c3989400774dc63384049ff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top-fon.com/uploads/posts/2023-01/1675166012_top-fon-com-p-fon-dlya-prezentatsii-volonterskoe-dvizhen-7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42984"/>
            <a:ext cx="8929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Таким образом, почти половина населения России – верующие христиане. Христианству свойственен теистический гуманизм. Часть основных христианских заповедей связана именно с гуманистическим подходом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Не убивай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Не кради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Не произноси ложного свидетельства на ближнего твоего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Не желай ничего, что у ближнего твоего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Некоторые христианские притчи проповедуют идеи гуманизма</a:t>
            </a:r>
          </a:p>
        </p:txBody>
      </p:sp>
      <p:pic>
        <p:nvPicPr>
          <p:cNvPr id="30724" name="Picture 4" descr="https://i.pinimg.com/736x/0d/3a/6d/0d3a6d3e6ccef4a1b964785938a281be--prodigal-son-oil-painting-reprodu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738301"/>
            <a:ext cx="2099062" cy="2518304"/>
          </a:xfrm>
          <a:prstGeom prst="rect">
            <a:avLst/>
          </a:prstGeom>
          <a:noFill/>
        </p:spPr>
      </p:pic>
      <p:pic>
        <p:nvPicPr>
          <p:cNvPr id="30726" name="Picture 6" descr="https://avatars.dzeninfra.ru/get-zen_doc/1706517/pub_5ccea3bbeb28ac00aea4c6ab_5ccea40b4d5ac200afb5a4a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4845053" cy="242252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92D01F-7A37-586B-7B0D-9B794B081865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Атеизм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6" name="AutoShape 2" descr="https://i.pinimg.com/originals/a5/11/4a/a5114a93c3989400774dc63384049ff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top-fon.com/uploads/posts/2023-01/1675166012_top-fon-com-p-fon-dlya-prezentatsii-volonterskoe-dvizhen-7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57298"/>
            <a:ext cx="46434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Согласно  ранее упомянутому исследованию 1/7 часть населения России придерживается атеистических взглядов.   Ранее мы рассматривали атеистический и коммунистический направления гуманизма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b="1" dirty="0">
                <a:latin typeface="Arial Narrow" pitchFamily="34" charset="0"/>
              </a:rPr>
              <a:t>Атеистический</a:t>
            </a:r>
            <a:r>
              <a:rPr lang="ru-RU" dirty="0">
                <a:latin typeface="Arial Narrow" pitchFamily="34" charset="0"/>
              </a:rPr>
              <a:t> –Человек сам решает свою судьбу, он может реализовать себя, раскрыть свою сущность только в процессе поиска цели вне самого себя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b="1" dirty="0">
                <a:latin typeface="Arial Narrow" pitchFamily="34" charset="0"/>
              </a:rPr>
              <a:t>Коммунистический </a:t>
            </a:r>
            <a:r>
              <a:rPr lang="ru-RU" dirty="0">
                <a:latin typeface="Arial Narrow" pitchFamily="34" charset="0"/>
              </a:rPr>
              <a:t>– убеждения марксистов (требует уважения, активной помощи, любви по отношению ко всем людям, исходя из того, что каждый индивид в равной мере имеет право на счастье);</a:t>
            </a: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6211669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Люди с атеистическим мировоззрением тоже  в большинстве придерживаются гуманистических взглядов  </a:t>
            </a:r>
          </a:p>
        </p:txBody>
      </p:sp>
      <p:pic>
        <p:nvPicPr>
          <p:cNvPr id="34820" name="Picture 4" descr="https://rarita.ru/upload/iblock/af8/boly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510342" cy="450531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A7BE4E-A491-FD2F-D56C-C5544A1F9214}"/>
              </a:ext>
            </a:extLst>
          </p:cNvPr>
          <p:cNvSpPr txBox="1"/>
          <p:nvPr/>
        </p:nvSpPr>
        <p:spPr>
          <a:xfrm>
            <a:off x="5436096" y="6603280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315640"/>
            <a:ext cx="34290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-Что может быть важнее справедливости?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-Важнее справедливости? Хотя бы — милость к падшим.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© Сергей Довлатов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33" name="Picture 9" descr="https://vsdn.ru/images/data/mus/images/4763/642e92efb79421734881b53e1e1b18b6autor_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19" y="0"/>
            <a:ext cx="5286381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37E8DB-FE2A-7BE5-E4C7-A630573493F2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Arial Narrow" pitchFamily="34" charset="0"/>
                <a:cs typeface="Segoe UI" pitchFamily="34" charset="0"/>
              </a:rPr>
              <a:t>Общие выводы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6" name="AutoShape 2" descr="https://i.pinimg.com/originals/a5/11/4a/a5114a93c3989400774dc63384049ff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top-fon.com/uploads/posts/2023-01/1675166012_top-fon-com-p-fon-dlya-prezentatsii-volonterskoe-dvizhen-7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42984"/>
            <a:ext cx="8929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Россия – многонациональная многоконфессиональная страна и рассматривать все религиозные направления в рамках одного урока невозможно.</a:t>
            </a:r>
          </a:p>
          <a:p>
            <a:r>
              <a:rPr lang="ru-RU" dirty="0">
                <a:latin typeface="Arial Narrow" pitchFamily="34" charset="0"/>
              </a:rPr>
              <a:t>Однако, общие выводы можно сделать: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Гуманизм свойственен культуре народов России, как имеющий религиозную, нравственную, исторически сложившуюся и правовую подосновы.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На территории Российской Федерации действует законодательство, целью которого является в том числе и обеспечение гуманистических принципов на территории Российской Федерации.</a:t>
            </a:r>
          </a:p>
        </p:txBody>
      </p:sp>
      <p:pic>
        <p:nvPicPr>
          <p:cNvPr id="33794" name="Picture 2" descr="https://grizly.club/uploads/posts/2023-01/1674405482_grizly-club-p-klipart-narodi-ross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8988425" cy="226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93D62-40D6-062C-05C7-55BA8EF2270B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Что такое гуманизм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5366" name="Picture 6" descr="https://pictures.pibig.info/uploads/posts/2023-03/1680257601_pictures-pibig-info-p-znak-voprosa-risunok-pinterest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846143" cy="8044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214422"/>
            <a:ext cx="55721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Arial Narrow" pitchFamily="34" charset="0"/>
            </a:endParaRPr>
          </a:p>
          <a:p>
            <a:r>
              <a:rPr lang="ru-RU" sz="2400" dirty="0">
                <a:latin typeface="Arial Narrow" pitchFamily="34" charset="0"/>
              </a:rPr>
              <a:t>Гуманизм (от лат. </a:t>
            </a:r>
            <a:r>
              <a:rPr lang="ru-RU" sz="2400" i="1" dirty="0" err="1">
                <a:latin typeface="Arial Narrow" pitchFamily="34" charset="0"/>
              </a:rPr>
              <a:t>humanus</a:t>
            </a:r>
            <a:r>
              <a:rPr lang="ru-RU" sz="2400" dirty="0">
                <a:latin typeface="Arial Narrow" pitchFamily="34" charset="0"/>
              </a:rPr>
              <a:t> — человечный) - это система воззрений, признающая ценность человека, его право на свободу, счастье, развитие и проявление своих способностей. </a:t>
            </a:r>
          </a:p>
          <a:p>
            <a:endParaRPr lang="ru-RU" sz="2400" dirty="0">
              <a:latin typeface="Arial Narrow" pitchFamily="34" charset="0"/>
            </a:endParaRPr>
          </a:p>
          <a:p>
            <a:r>
              <a:rPr lang="ru-RU" sz="2400" dirty="0">
                <a:latin typeface="Arial Narrow" pitchFamily="34" charset="0"/>
              </a:rPr>
              <a:t>В обществе гуманизма высшей ценностью является жизнь человека</a:t>
            </a:r>
          </a:p>
          <a:p>
            <a:endParaRPr lang="ru-RU" sz="2400" dirty="0">
              <a:latin typeface="Arial Narrow" pitchFamily="34" charset="0"/>
            </a:endParaRPr>
          </a:p>
          <a:p>
            <a:r>
              <a:rPr lang="ru-RU" sz="2400" dirty="0">
                <a:latin typeface="Arial Narrow" pitchFamily="34" charset="0"/>
              </a:rPr>
              <a:t>Гуманизм - это прежде всего уважение и любовь к людям.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1AF5B7-A4D7-FCB7-7D4D-53FF8632E8F7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 descr="Бесплатное векторное изображение Иллюстрация концепции деловой этики">
            <a:extLst>
              <a:ext uri="{FF2B5EF4-FFF2-40B4-BE49-F238E27FC236}">
                <a16:creationId xmlns:a16="http://schemas.microsoft.com/office/drawing/2014/main" id="{4F2A0EE4-608E-9BAF-45F0-3A847574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34900"/>
            <a:ext cx="3773413" cy="37734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Определения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75375" y="1638248"/>
            <a:ext cx="5150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Гуманизм — это прогрессивная жизненная позиция, которая без помощи веры в сверхъестественное утверждает нашу способность и обязанность вести этический образ жизни в целях самореализации и в стремлении принести большее благо человечеству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b="1" dirty="0">
                <a:latin typeface="Arial Narrow" pitchFamily="34" charset="0"/>
              </a:rPr>
              <a:t>Американская гуманистическая ассоциация, АГА</a:t>
            </a:r>
          </a:p>
          <a:p>
            <a:endParaRPr lang="ru-RU" b="1" dirty="0">
              <a:latin typeface="Arial Narrow" pitchFamily="34" charset="0"/>
            </a:endParaRPr>
          </a:p>
          <a:p>
            <a:endParaRPr lang="ru-RU" b="1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pic>
        <p:nvPicPr>
          <p:cNvPr id="18434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71612"/>
            <a:ext cx="3209092" cy="18573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500570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Гуманизм — демократическая, этическая жизненная позиция, утверждающая, что человеческие существа имеют право и обязанность определять смысл и форму своей жизни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857892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Международный гуманистический и этический союз</a:t>
            </a:r>
            <a:r>
              <a:rPr lang="ru-RU" dirty="0">
                <a:latin typeface="Arial Narrow" pitchFamily="34" charset="0"/>
              </a:rPr>
              <a:t> (</a:t>
            </a:r>
            <a:r>
              <a:rPr lang="ru-RU" b="1" dirty="0">
                <a:latin typeface="Arial Narrow" pitchFamily="34" charset="0"/>
              </a:rPr>
              <a:t>МГЭС</a:t>
            </a:r>
            <a:r>
              <a:rPr lang="ru-RU" dirty="0">
                <a:latin typeface="Arial Narrow" pitchFamily="34" charset="0"/>
              </a:rPr>
              <a:t>)</a:t>
            </a:r>
          </a:p>
        </p:txBody>
      </p:sp>
      <p:pic>
        <p:nvPicPr>
          <p:cNvPr id="18436" name="Picture 4" descr="Изображение логоти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357694"/>
            <a:ext cx="2928958" cy="199331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57BD71-E17A-F4DD-DB17-320B80D6392F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BEF2F8"/>
            </a:gs>
            <a:gs pos="66000">
              <a:srgbClr val="BEF2F8">
                <a:alpha val="9000"/>
              </a:srgbClr>
            </a:gs>
            <a:gs pos="9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Бесплатное векторное изображение Эволюция человека. развитие роста прогресса силуэта.">
            <a:extLst>
              <a:ext uri="{FF2B5EF4-FFF2-40B4-BE49-F238E27FC236}">
                <a16:creationId xmlns:a16="http://schemas.microsoft.com/office/drawing/2014/main" id="{4D843044-5CD4-65DF-D7A6-CBF98794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93403" cy="51125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1538" y="428604"/>
            <a:ext cx="885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 Narrow" pitchFamily="34" charset="0"/>
              </a:rPr>
              <a:t>История возникновения гуманизма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860E5-6A59-42F3-2F09-F7AFA87C8B1E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1071546"/>
            <a:ext cx="49292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Гуманистические идеи  проявлялись  еще в древнем мире. Допустим, от культуры Древнего Египта до наших дней дошло существенное количество текстов гуманистической направленности. 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надпись жреца </a:t>
            </a:r>
            <a:r>
              <a:rPr lang="ru-RU" dirty="0" err="1">
                <a:latin typeface="Arial Narrow" pitchFamily="34" charset="0"/>
              </a:rPr>
              <a:t>Шеши</a:t>
            </a:r>
            <a:r>
              <a:rPr lang="ru-RU" dirty="0">
                <a:latin typeface="Arial Narrow" pitchFamily="34" charset="0"/>
              </a:rPr>
              <a:t> : "</a:t>
            </a:r>
            <a:r>
              <a:rPr lang="ru-RU" b="1" dirty="0">
                <a:latin typeface="Arial Narrow" pitchFamily="34" charset="0"/>
              </a:rPr>
              <a:t>Я спасал несчастного от более сильного... Я давал хлеб голодному, одеяние нагому. Я перевозил на своей лодке не имеющего ее. Я хоронил не имеющего сына своего..." </a:t>
            </a:r>
          </a:p>
          <a:p>
            <a:endParaRPr lang="ru-RU" b="1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Известный римский оратор Цицерон говорил о  значимости гуманизма – человеческого разума, природы и человеческих ценностей</a:t>
            </a:r>
          </a:p>
          <a:p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Гуманистические идеи свойственны и римским философам - «</a:t>
            </a:r>
            <a:r>
              <a:rPr lang="ru-RU" b="1" dirty="0">
                <a:latin typeface="Arial Narrow" pitchFamily="34" charset="0"/>
              </a:rPr>
              <a:t>Человек для человека святыня</a:t>
            </a:r>
            <a:r>
              <a:rPr lang="ru-RU" dirty="0">
                <a:latin typeface="Arial Narrow" pitchFamily="34" charset="0"/>
              </a:rPr>
              <a:t>» </a:t>
            </a:r>
            <a:r>
              <a:rPr lang="ru-RU" i="1" dirty="0">
                <a:latin typeface="Arial Narrow" pitchFamily="34" charset="0"/>
              </a:rPr>
              <a:t>Сенека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9460" name="Picture 4" descr="https://avatars.dzeninfra.ru/get-zen_doc/3950646/pub_5f3cc1c4bfa6e25f05936382_5f3cc4d2e6e8000074c8d652/scale_1200"/>
          <p:cNvPicPr>
            <a:picLocks noChangeAspect="1" noChangeArrowheads="1"/>
          </p:cNvPicPr>
          <p:nvPr/>
        </p:nvPicPr>
        <p:blipFill>
          <a:blip r:embed="rId2" cstate="print"/>
          <a:srcRect l="19355" r="14516"/>
          <a:stretch>
            <a:fillRect/>
          </a:stretch>
        </p:blipFill>
        <p:spPr bwMode="auto">
          <a:xfrm>
            <a:off x="5357818" y="1285860"/>
            <a:ext cx="2928958" cy="4452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Древний мир и античность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72C10-9633-5E42-150F-DA6AD3B20947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Проторенессанс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6" name="AutoShape 2" descr="https://i.pinimg.com/originals/a5/11/4a/a5114a93c3989400774dc63384049ff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avatars.mds.yandex.net/i?id=841881a33cd119d5e8f826f9fc74285d1615f258-9223904-images-thumbs&amp;n=13"/>
          <p:cNvPicPr>
            <a:picLocks noChangeAspect="1" noChangeArrowheads="1"/>
          </p:cNvPicPr>
          <p:nvPr/>
        </p:nvPicPr>
        <p:blipFill>
          <a:blip r:embed="rId2" cstate="print"/>
          <a:srcRect l="2273" t="4215" r="6818" b="11268"/>
          <a:stretch>
            <a:fillRect/>
          </a:stretch>
        </p:blipFill>
        <p:spPr bwMode="auto">
          <a:xfrm>
            <a:off x="5500694" y="1285860"/>
            <a:ext cx="285752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1428736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 Narrow" pitchFamily="34" charset="0"/>
              </a:rPr>
              <a:t>Франческо</a:t>
            </a:r>
            <a:r>
              <a:rPr lang="ru-RU" b="1" dirty="0">
                <a:latin typeface="Arial Narrow" pitchFamily="34" charset="0"/>
              </a:rPr>
              <a:t> Петрарка - </a:t>
            </a:r>
            <a:r>
              <a:rPr lang="ru-RU" dirty="0">
                <a:latin typeface="Arial Narrow" pitchFamily="34" charset="0"/>
              </a:rPr>
              <a:t>итальянский поэт, гуманист, один из ярких  деятелей итальянского Проторенессанса (этап в истории итальянской культуры, предшествующий Ренессансу)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857496"/>
            <a:ext cx="5643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Петрарка использовал гуманистические  идеи античности,  синтезировав их с современным ему мировоззрением и христианством.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000504"/>
            <a:ext cx="5286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Центральное место в работах поэта занимает понятие </a:t>
            </a:r>
            <a:r>
              <a:rPr lang="ru-RU" dirty="0" err="1">
                <a:latin typeface="Arial Narrow" pitchFamily="34" charset="0"/>
              </a:rPr>
              <a:t>humanitas</a:t>
            </a:r>
            <a:r>
              <a:rPr lang="ru-RU" dirty="0">
                <a:latin typeface="Arial Narrow" pitchFamily="34" charset="0"/>
              </a:rPr>
              <a:t> (человеческая сущность). От этого понятия и произошло образование термина гуманизм в </a:t>
            </a:r>
            <a:r>
              <a:rPr lang="en-US" dirty="0">
                <a:latin typeface="Arial Narrow" pitchFamily="34" charset="0"/>
              </a:rPr>
              <a:t>XIX </a:t>
            </a:r>
            <a:r>
              <a:rPr lang="ru-RU" dirty="0">
                <a:latin typeface="Arial Narrow" pitchFamily="34" charset="0"/>
              </a:rPr>
              <a:t>веке.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14351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Петрарка выделял  ценность человеческой культуры  и знания людей, способного изменить мир к лучшему , уникальность и неповторимость каждой человеческой жизни, право человека на свободу. (в противоположность бытовавшим в средние века мнением, что человек является «сосудом греха»)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0858A-ACA1-1AD9-CFFE-DFA5C92C45B3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Эпоха возрождения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6" name="AutoShape 2" descr="https://i.pinimg.com/originals/a5/11/4a/a5114a93c3989400774dc63384049ff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143116"/>
            <a:ext cx="5429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Эразм </a:t>
            </a:r>
            <a:r>
              <a:rPr lang="ru-RU" b="1" dirty="0" err="1">
                <a:latin typeface="Arial Narrow" pitchFamily="34" charset="0"/>
              </a:rPr>
              <a:t>Роттердамский</a:t>
            </a:r>
            <a:r>
              <a:rPr lang="ru-RU" b="1" dirty="0">
                <a:latin typeface="Arial Narrow" pitchFamily="34" charset="0"/>
              </a:rPr>
              <a:t> – </a:t>
            </a:r>
            <a:r>
              <a:rPr lang="ru-RU" dirty="0">
                <a:latin typeface="Arial Narrow" pitchFamily="34" charset="0"/>
              </a:rPr>
              <a:t>голландский философ, мыслитель и богослов.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Основные гуманистические идеи Эразма сводились к:</a:t>
            </a:r>
          </a:p>
          <a:p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Равноправию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Милосердию друг к другу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Справедливости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Ликвидации невежества и жестокости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pic>
        <p:nvPicPr>
          <p:cNvPr id="20482" name="Picture 2" descr="Портрет кисти Гольбейна из собрания замка Лонгф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928802"/>
            <a:ext cx="3214710" cy="467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1000108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Эпоха Возрождения подарила человечеству многих ярких представителей идей гуманизма. Среди них – Джованни </a:t>
            </a:r>
            <a:r>
              <a:rPr lang="ru-RU" dirty="0" err="1">
                <a:latin typeface="Arial Narrow" pitchFamily="34" charset="0"/>
              </a:rPr>
              <a:t>Бокаччо</a:t>
            </a:r>
            <a:r>
              <a:rPr lang="ru-RU" dirty="0">
                <a:latin typeface="Arial Narrow" pitchFamily="34" charset="0"/>
              </a:rPr>
              <a:t>, Франсуа Рабле, Эразм </a:t>
            </a:r>
            <a:r>
              <a:rPr lang="ru-RU" dirty="0" err="1">
                <a:latin typeface="Arial Narrow" pitchFamily="34" charset="0"/>
              </a:rPr>
              <a:t>Роттердамский</a:t>
            </a:r>
            <a:r>
              <a:rPr lang="ru-RU" dirty="0">
                <a:latin typeface="Arial Narrow" pitchFamily="34" charset="0"/>
              </a:rPr>
              <a:t>, Мишель Монтень, Томас Мор и многие другие.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7023D-34A1-2C71-3E8E-4AFD33C44C3E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Segoe UI" pitchFamily="34" charset="0"/>
              </a:rPr>
              <a:t>Современный гуманизм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6" name="AutoShape 2" descr="https://i.pinimg.com/originals/a5/11/4a/a5114a93c3989400774dc63384049ff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14422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Идеи гуманизма ярко проявляются в современном мире в разных отраслях жизни. Как примеры можно рассмотреть следующие направления:</a:t>
            </a:r>
          </a:p>
          <a:p>
            <a:endParaRPr lang="ru-RU" dirty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21506" name="Picture 2" descr="https://www.elitplit.ru/wp-content/uploads/2019/04/znak-vrach-700x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2024030" cy="20240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28992" y="2285992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Narrow" pitchFamily="34" charset="0"/>
              </a:rPr>
              <a:t>Волонтерские движения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286256"/>
            <a:ext cx="2857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Сострадание, доверие, уважение к жизни каждого человека  - гуманистические принципы, на которых основывается медицинская этика</a:t>
            </a:r>
          </a:p>
        </p:txBody>
      </p:sp>
      <p:sp>
        <p:nvSpPr>
          <p:cNvPr id="21512" name="AutoShape 8" descr="https://top-fon.com/uploads/posts/2023-01/1675166012_top-fon-com-p-fon-dlya-prezentatsii-volonterskoe-dvizhen-7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s://sun6-21.userapi.com/s/v1/ig2/UJrrri3rGMuPkAycLSNIwPs2wWWvm6ViKsoIaQXqE4EIRtJgAVlXBr5tSvU2nWvCjHr9E0jk0hBs8oRN5kD2f2We.jpg?size=2156x2156&amp;quality=96&amp;crop=17,1,2156,2156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1285884" cy="12858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52434" y="2295516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Narrow" pitchFamily="34" charset="0"/>
              </a:rPr>
              <a:t>Медицина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2285992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Narrow" pitchFamily="34" charset="0"/>
              </a:rPr>
              <a:t>Правовые аспекты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00430" y="4214818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Стремление помочь людям в сложной жизненной ситуации, организованное оказание поддержки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57950" y="4214818"/>
            <a:ext cx="2571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Международные конвенции о защите прав человека, личности, определенных социальных групп (допустим, Конвенция о защите прав ребенка)</a:t>
            </a:r>
          </a:p>
        </p:txBody>
      </p:sp>
      <p:pic>
        <p:nvPicPr>
          <p:cNvPr id="21516" name="Picture 12" descr="https://avatars.mds.yandex.net/get-ydo/2784159/2a000001713f3765b5aa10dba598f5bd75d4/diplo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786058"/>
            <a:ext cx="1424959" cy="128447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A19BF-B6BF-A42E-A90E-51911E03E12D}"/>
              </a:ext>
            </a:extLst>
          </p:cNvPr>
          <p:cNvSpPr txBox="1"/>
          <p:nvPr/>
        </p:nvSpPr>
        <p:spPr>
          <a:xfrm>
            <a:off x="27612" y="6488668"/>
            <a:ext cx="43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Материалы подготовлены Ярцевым И. С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1379</Words>
  <Application>Microsoft Office PowerPoint</Application>
  <PresentationFormat>Экран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Ярцев</dc:creator>
  <cp:lastModifiedBy>Дмитрий Ярцев</cp:lastModifiedBy>
  <cp:revision>47</cp:revision>
  <dcterms:created xsi:type="dcterms:W3CDTF">2023-10-16T14:36:17Z</dcterms:created>
  <dcterms:modified xsi:type="dcterms:W3CDTF">2023-10-20T17:50:42Z</dcterms:modified>
</cp:coreProperties>
</file>